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6A9791-6D07-4B90-80FC-3E9D94797F8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82840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9791-6D07-4B90-80FC-3E9D94797F8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1103619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9791-6D07-4B90-80FC-3E9D94797F8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2309961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9791-6D07-4B90-80FC-3E9D94797F8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419173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6A9791-6D07-4B90-80FC-3E9D94797F8F}"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234807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6A9791-6D07-4B90-80FC-3E9D94797F8F}"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274191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A9791-6D07-4B90-80FC-3E9D94797F8F}"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70316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6A9791-6D07-4B90-80FC-3E9D94797F8F}"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312337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6A9791-6D07-4B90-80FC-3E9D94797F8F}"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228659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9791-6D07-4B90-80FC-3E9D94797F8F}"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2691952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6A9791-6D07-4B90-80FC-3E9D94797F8F}"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D320A-AC85-4FE6-8E32-C613D8669297}" type="slidenum">
              <a:rPr lang="en-US" smtClean="0"/>
              <a:t>‹#›</a:t>
            </a:fld>
            <a:endParaRPr lang="en-US"/>
          </a:p>
        </p:txBody>
      </p:sp>
    </p:spTree>
    <p:extLst>
      <p:ext uri="{BB962C8B-B14F-4D97-AF65-F5344CB8AC3E}">
        <p14:creationId xmlns:p14="http://schemas.microsoft.com/office/powerpoint/2010/main" val="1382701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A9791-6D07-4B90-80FC-3E9D94797F8F}" type="datetimeFigureOut">
              <a:rPr lang="en-US" smtClean="0"/>
              <a:t>2/25/2016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D320A-AC85-4FE6-8E32-C613D8669297}" type="slidenum">
              <a:rPr lang="en-US" smtClean="0"/>
              <a:t>‹#›</a:t>
            </a:fld>
            <a:endParaRPr lang="en-US"/>
          </a:p>
        </p:txBody>
      </p:sp>
    </p:spTree>
    <p:extLst>
      <p:ext uri="{BB962C8B-B14F-4D97-AF65-F5344CB8AC3E}">
        <p14:creationId xmlns:p14="http://schemas.microsoft.com/office/powerpoint/2010/main" val="3378719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 Management Outline </a:t>
            </a:r>
            <a:endParaRPr lang="en-US" dirty="0"/>
          </a:p>
        </p:txBody>
      </p:sp>
      <p:sp>
        <p:nvSpPr>
          <p:cNvPr id="3" name="Subtitle 2"/>
          <p:cNvSpPr>
            <a:spLocks noGrp="1"/>
          </p:cNvSpPr>
          <p:nvPr>
            <p:ph type="subTitle" idx="1"/>
          </p:nvPr>
        </p:nvSpPr>
        <p:spPr/>
        <p:txBody>
          <a:bodyPr/>
          <a:lstStyle/>
          <a:p>
            <a:r>
              <a:rPr lang="en-US" dirty="0" smtClean="0"/>
              <a:t>By: ReJon Barksdale</a:t>
            </a:r>
            <a:endParaRPr lang="en-US" dirty="0"/>
          </a:p>
        </p:txBody>
      </p:sp>
    </p:spTree>
    <p:extLst>
      <p:ext uri="{BB962C8B-B14F-4D97-AF65-F5344CB8AC3E}">
        <p14:creationId xmlns:p14="http://schemas.microsoft.com/office/powerpoint/2010/main" val="3451335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Extending </a:t>
            </a:r>
            <a:r>
              <a:rPr lang="en-US" dirty="0" smtClean="0"/>
              <a:t>Credit</a:t>
            </a:r>
            <a:endParaRPr lang="en-US" dirty="0"/>
          </a:p>
        </p:txBody>
      </p:sp>
      <p:sp>
        <p:nvSpPr>
          <p:cNvPr id="3" name="Content Placeholder 2"/>
          <p:cNvSpPr>
            <a:spLocks noGrp="1"/>
          </p:cNvSpPr>
          <p:nvPr>
            <p:ph idx="1"/>
          </p:nvPr>
        </p:nvSpPr>
        <p:spPr/>
        <p:txBody>
          <a:bodyPr/>
          <a:lstStyle/>
          <a:p>
            <a:pPr marL="0" indent="0">
              <a:buNone/>
            </a:pPr>
            <a:r>
              <a:rPr lang="en-US" dirty="0"/>
              <a:t>In most cases there's no need to extend credit to consumers unless you deliver a service such as pest control that's billed monthly or a major contract that is completed in stages. As a general rule, when a transaction is complete you should be paid in full. However, in the case of business-to-business sales, commercial clients will generally want some type of credit on a revolving-account basis, such as 30, 60, 90 or sometimes 120 days after delivery of the product or completion of the service.</a:t>
            </a:r>
          </a:p>
        </p:txBody>
      </p:sp>
    </p:spTree>
    <p:extLst>
      <p:ext uri="{BB962C8B-B14F-4D97-AF65-F5344CB8AC3E}">
        <p14:creationId xmlns:p14="http://schemas.microsoft.com/office/powerpoint/2010/main" val="5801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Debt </a:t>
            </a:r>
            <a:r>
              <a:rPr lang="en-US" dirty="0" smtClean="0"/>
              <a:t>Collection</a:t>
            </a:r>
            <a:endParaRPr lang="en-US" dirty="0"/>
          </a:p>
        </p:txBody>
      </p:sp>
      <p:sp>
        <p:nvSpPr>
          <p:cNvPr id="3" name="Content Placeholder 2"/>
          <p:cNvSpPr>
            <a:spLocks noGrp="1"/>
          </p:cNvSpPr>
          <p:nvPr>
            <p:ph idx="1"/>
          </p:nvPr>
        </p:nvSpPr>
        <p:spPr/>
        <p:txBody>
          <a:bodyPr/>
          <a:lstStyle/>
          <a:p>
            <a:pPr marL="0" indent="0">
              <a:buNone/>
            </a:pPr>
            <a:r>
              <a:rPr lang="en-US" dirty="0"/>
              <a:t>No matter how careful you are when it comes to extending credit privileges to customers, once in a while you will not be paid on time or at all</a:t>
            </a:r>
            <a:r>
              <a:rPr lang="en-US" dirty="0" smtClean="0"/>
              <a:t>. </a:t>
            </a:r>
            <a:r>
              <a:rPr lang="en-US" dirty="0"/>
              <a:t>The first rule of getting paid is to keep the lines of communication open with your delinquent client, and keep the pressure on to get paid through the use of nonthreatening telephone calls, letters and personal visits</a:t>
            </a:r>
            <a:r>
              <a:rPr lang="en-US" dirty="0" smtClean="0"/>
              <a:t>. </a:t>
            </a:r>
            <a:r>
              <a:rPr lang="en-US" dirty="0"/>
              <a:t>You cannot legally intimidate clients into paying </a:t>
            </a:r>
            <a:r>
              <a:rPr lang="en-US" dirty="0" smtClean="0"/>
              <a:t>you. </a:t>
            </a:r>
            <a:r>
              <a:rPr lang="en-US" dirty="0"/>
              <a:t>Another option is to hire a collection agency to collect the outstanding debt. Collection agencies generally charge a percentage of the total amount owed as their fee, which can range up to as much as 50 percent.</a:t>
            </a:r>
          </a:p>
        </p:txBody>
      </p:sp>
    </p:spTree>
    <p:extLst>
      <p:ext uri="{BB962C8B-B14F-4D97-AF65-F5344CB8AC3E}">
        <p14:creationId xmlns:p14="http://schemas.microsoft.com/office/powerpoint/2010/main" val="251573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Debt Collection Pt.2</a:t>
            </a:r>
            <a:endParaRPr lang="en-US" dirty="0"/>
          </a:p>
        </p:txBody>
      </p:sp>
      <p:sp>
        <p:nvSpPr>
          <p:cNvPr id="3" name="Content Placeholder 2"/>
          <p:cNvSpPr>
            <a:spLocks noGrp="1"/>
          </p:cNvSpPr>
          <p:nvPr>
            <p:ph idx="1"/>
          </p:nvPr>
        </p:nvSpPr>
        <p:spPr/>
        <p:txBody>
          <a:bodyPr/>
          <a:lstStyle/>
          <a:p>
            <a:pPr marL="0" indent="0">
              <a:buNone/>
            </a:pPr>
            <a:r>
              <a:rPr lang="en-US" dirty="0"/>
              <a:t>Your final option is to take the delinquent account to small-claims court, but remember that small-claims courts have limits as to how much you can sue for in your state or province, ranging from $1,500 to $25,000. Filing fees vary by state and province as well, and these must be paid upfront.</a:t>
            </a:r>
          </a:p>
        </p:txBody>
      </p:sp>
    </p:spTree>
    <p:extLst>
      <p:ext uri="{BB962C8B-B14F-4D97-AF65-F5344CB8AC3E}">
        <p14:creationId xmlns:p14="http://schemas.microsoft.com/office/powerpoint/2010/main" val="160268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 </a:t>
            </a:r>
            <a:endParaRPr lang="en-US" dirty="0"/>
          </a:p>
        </p:txBody>
      </p:sp>
      <p:sp>
        <p:nvSpPr>
          <p:cNvPr id="3" name="Content Placeholder 2"/>
          <p:cNvSpPr>
            <a:spLocks noGrp="1"/>
          </p:cNvSpPr>
          <p:nvPr>
            <p:ph idx="1"/>
          </p:nvPr>
        </p:nvSpPr>
        <p:spPr/>
        <p:txBody>
          <a:bodyPr/>
          <a:lstStyle/>
          <a:p>
            <a:pPr marL="0" indent="0" algn="ctr">
              <a:buNone/>
            </a:pPr>
            <a:r>
              <a:rPr lang="en-US" dirty="0" smtClean="0"/>
              <a:t>http://www.entrepreneur.com/article/78994</a:t>
            </a:r>
            <a:endParaRPr lang="en-US" dirty="0"/>
          </a:p>
        </p:txBody>
      </p:sp>
    </p:spTree>
    <p:extLst>
      <p:ext uri="{BB962C8B-B14F-4D97-AF65-F5344CB8AC3E}">
        <p14:creationId xmlns:p14="http://schemas.microsoft.com/office/powerpoint/2010/main" val="1765080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Opening a Bank </a:t>
            </a:r>
            <a:r>
              <a:rPr lang="en-US" dirty="0" smtClean="0"/>
              <a:t>Account</a:t>
            </a:r>
            <a:endParaRPr lang="en-US" dirty="0"/>
          </a:p>
        </p:txBody>
      </p:sp>
      <p:sp>
        <p:nvSpPr>
          <p:cNvPr id="3" name="Content Placeholder 2"/>
          <p:cNvSpPr>
            <a:spLocks noGrp="1"/>
          </p:cNvSpPr>
          <p:nvPr>
            <p:ph idx="1"/>
          </p:nvPr>
        </p:nvSpPr>
        <p:spPr/>
        <p:txBody>
          <a:bodyPr/>
          <a:lstStyle/>
          <a:p>
            <a:pPr marL="0" indent="0">
              <a:buNone/>
            </a:pPr>
            <a:r>
              <a:rPr lang="en-US" dirty="0"/>
              <a:t>Start by selecting the bank you want to work with--think small-business-friendly--and call to arrange an appointment to open an account</a:t>
            </a:r>
            <a:r>
              <a:rPr lang="en-US" dirty="0" smtClean="0"/>
              <a:t>. Make </a:t>
            </a:r>
            <a:r>
              <a:rPr lang="en-US" dirty="0"/>
              <a:t>sure you take personal identification as well as your business name registration papers and business license, because these are usually required to open a commercial bank account</a:t>
            </a:r>
            <a:r>
              <a:rPr lang="en-US" dirty="0" smtClean="0"/>
              <a:t>. </a:t>
            </a:r>
            <a:r>
              <a:rPr lang="en-US" dirty="0"/>
              <a:t>The next step will be to deposit funds into your new account</a:t>
            </a:r>
          </a:p>
        </p:txBody>
      </p:sp>
    </p:spTree>
    <p:extLst>
      <p:ext uri="{BB962C8B-B14F-4D97-AF65-F5344CB8AC3E}">
        <p14:creationId xmlns:p14="http://schemas.microsoft.com/office/powerpoint/2010/main" val="42699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Bookkeeping</a:t>
            </a:r>
            <a:endParaRPr lang="en-US" dirty="0"/>
          </a:p>
        </p:txBody>
      </p:sp>
      <p:sp>
        <p:nvSpPr>
          <p:cNvPr id="3" name="Content Placeholder 2"/>
          <p:cNvSpPr>
            <a:spLocks noGrp="1"/>
          </p:cNvSpPr>
          <p:nvPr>
            <p:ph idx="1"/>
          </p:nvPr>
        </p:nvSpPr>
        <p:spPr/>
        <p:txBody>
          <a:bodyPr/>
          <a:lstStyle/>
          <a:p>
            <a:pPr marL="0" indent="0">
              <a:buNone/>
            </a:pPr>
            <a:r>
              <a:rPr lang="en-US" dirty="0"/>
              <a:t>When it comes time to set up your financial books, you have two options--do it yourself or hire an accountant or bookkeeper</a:t>
            </a:r>
            <a:r>
              <a:rPr lang="en-US" dirty="0" smtClean="0"/>
              <a:t>. </a:t>
            </a:r>
            <a:r>
              <a:rPr lang="en-US" dirty="0"/>
              <a:t> You might want to do both by keeping your own books and hiring an accountant to prepare year-end financial statements and tax forms. If you're unsure about your bookkeeping abilities even with the aid of accounting software, you may wish to hire a bookkeeper to do your books on a monthly basis and a chartered accountant to audit the books quarterly and prepare year-end business statements and tax returns.</a:t>
            </a:r>
          </a:p>
        </p:txBody>
      </p:sp>
    </p:spTree>
    <p:extLst>
      <p:ext uri="{BB962C8B-B14F-4D97-AF65-F5344CB8AC3E}">
        <p14:creationId xmlns:p14="http://schemas.microsoft.com/office/powerpoint/2010/main" val="115418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Accepting Cash, Checks and Debit </a:t>
            </a:r>
            <a:r>
              <a:rPr lang="en-US" dirty="0" smtClean="0"/>
              <a:t>Cards</a:t>
            </a:r>
            <a:endParaRPr lang="en-US" dirty="0"/>
          </a:p>
        </p:txBody>
      </p:sp>
      <p:sp>
        <p:nvSpPr>
          <p:cNvPr id="3" name="Content Placeholder 2"/>
          <p:cNvSpPr>
            <a:spLocks noGrp="1"/>
          </p:cNvSpPr>
          <p:nvPr>
            <p:ph idx="1"/>
          </p:nvPr>
        </p:nvSpPr>
        <p:spPr/>
        <p:txBody>
          <a:bodyPr/>
          <a:lstStyle/>
          <a:p>
            <a:pPr marL="0" indent="0">
              <a:buNone/>
            </a:pPr>
            <a:r>
              <a:rPr lang="en-US" dirty="0"/>
              <a:t>In today's super-competitive business environment, you must provide customers with many ways to pay, including cash, debit card, credit card and electronic cash. There is a cost to provide these payment options--account fees, transaction fees, equipment rental and merchant fees based on a percentage of the total sales value</a:t>
            </a:r>
            <a:r>
              <a:rPr lang="en-US" dirty="0" smtClean="0"/>
              <a:t>. </a:t>
            </a:r>
            <a:r>
              <a:rPr lang="en-US" dirty="0"/>
              <a:t>Cash is the first way to get paid, which is great because it's liquid and there's no processing time required</a:t>
            </a:r>
            <a:r>
              <a:rPr lang="en-US" dirty="0" smtClean="0"/>
              <a:t>. </a:t>
            </a:r>
            <a:r>
              <a:rPr lang="en-US" dirty="0"/>
              <a:t>If you're running a service business, one the most popular way people still pay for services is with a check</a:t>
            </a:r>
            <a:r>
              <a:rPr lang="en-US" dirty="0" smtClean="0"/>
              <a:t>.</a:t>
            </a:r>
            <a:r>
              <a:rPr lang="en-US" dirty="0"/>
              <a:t> Debit cards are another option, but to accept them, you will need to buy or rent a debit card terminal.</a:t>
            </a:r>
          </a:p>
        </p:txBody>
      </p:sp>
    </p:spTree>
    <p:extLst>
      <p:ext uri="{BB962C8B-B14F-4D97-AF65-F5344CB8AC3E}">
        <p14:creationId xmlns:p14="http://schemas.microsoft.com/office/powerpoint/2010/main" val="1662232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Opening a Credit Card Merchant </a:t>
            </a:r>
            <a:r>
              <a:rPr lang="en-US" dirty="0" smtClean="0"/>
              <a:t>Account</a:t>
            </a:r>
            <a:endParaRPr lang="en-US" dirty="0"/>
          </a:p>
        </p:txBody>
      </p:sp>
      <p:sp>
        <p:nvSpPr>
          <p:cNvPr id="3" name="Content Placeholder 2"/>
          <p:cNvSpPr>
            <a:spLocks noGrp="1"/>
          </p:cNvSpPr>
          <p:nvPr>
            <p:ph idx="1"/>
          </p:nvPr>
        </p:nvSpPr>
        <p:spPr/>
        <p:txBody>
          <a:bodyPr/>
          <a:lstStyle/>
          <a:p>
            <a:pPr marL="0" indent="0">
              <a:buNone/>
            </a:pPr>
            <a:r>
              <a:rPr lang="en-US" dirty="0"/>
              <a:t>Many consumers have replaced paper money altogether in favor of plastic for buying goods and services</a:t>
            </a:r>
            <a:r>
              <a:rPr lang="en-US" dirty="0" smtClean="0"/>
              <a:t>. </a:t>
            </a:r>
            <a:r>
              <a:rPr lang="en-US" dirty="0"/>
              <a:t> In fact, giving your customers the option to pay for purchases with a credit card is often crucial to success. This is especially true if you plan to do business on the web because credit cards and electronic cash are used to complete almost all web sales and financial transactions</a:t>
            </a:r>
            <a:r>
              <a:rPr lang="en-US" dirty="0" smtClean="0"/>
              <a:t>. </a:t>
            </a:r>
            <a:r>
              <a:rPr lang="en-US" dirty="0"/>
              <a:t>The advantages of opening a credit card merchant account enabling you to accept credit card payments are numerous. In fact, studies have proven that merchants who accept credit cards can increase sales by up to 50 percent</a:t>
            </a:r>
          </a:p>
        </p:txBody>
      </p:sp>
    </p:spTree>
    <p:extLst>
      <p:ext uri="{BB962C8B-B14F-4D97-AF65-F5344CB8AC3E}">
        <p14:creationId xmlns:p14="http://schemas.microsoft.com/office/powerpoint/2010/main" val="13203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Online Payment </a:t>
            </a:r>
            <a:r>
              <a:rPr lang="en-US" dirty="0" smtClean="0"/>
              <a:t>Services</a:t>
            </a:r>
            <a:endParaRPr lang="en-US" dirty="0"/>
          </a:p>
        </p:txBody>
      </p:sp>
      <p:sp>
        <p:nvSpPr>
          <p:cNvPr id="3" name="Content Placeholder 2"/>
          <p:cNvSpPr>
            <a:spLocks noGrp="1"/>
          </p:cNvSpPr>
          <p:nvPr>
            <p:ph idx="1"/>
          </p:nvPr>
        </p:nvSpPr>
        <p:spPr/>
        <p:txBody>
          <a:bodyPr/>
          <a:lstStyle/>
          <a:p>
            <a:pPr marL="0" indent="0">
              <a:buNone/>
            </a:pPr>
            <a:r>
              <a:rPr lang="en-US" dirty="0"/>
              <a:t>Online payment services allow people and businesses to exchange currency electronically over the internet. These services are very popular with consumers and merchants</a:t>
            </a:r>
            <a:r>
              <a:rPr lang="en-US" dirty="0" smtClean="0"/>
              <a:t>. </a:t>
            </a:r>
            <a:r>
              <a:rPr lang="en-US" dirty="0"/>
              <a:t> PayPal is one of the more popular online payment services with more than 40 million members in 45 countries, offering personal and business account services. Both types of accounts allow funds to be transferred electronically among members, but only the business account enables merchants to accept credit card payments for goods and services.</a:t>
            </a:r>
          </a:p>
        </p:txBody>
      </p:sp>
    </p:spTree>
    <p:extLst>
      <p:ext uri="{BB962C8B-B14F-4D97-AF65-F5344CB8AC3E}">
        <p14:creationId xmlns:p14="http://schemas.microsoft.com/office/powerpoint/2010/main" val="335747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Establishing Payment </a:t>
            </a:r>
            <a:r>
              <a:rPr lang="en-US" dirty="0" smtClean="0"/>
              <a:t>Terms</a:t>
            </a:r>
            <a:endParaRPr lang="en-US" dirty="0"/>
          </a:p>
        </p:txBody>
      </p:sp>
      <p:sp>
        <p:nvSpPr>
          <p:cNvPr id="3" name="Content Placeholder 2"/>
          <p:cNvSpPr>
            <a:spLocks noGrp="1"/>
          </p:cNvSpPr>
          <p:nvPr>
            <p:ph idx="1"/>
          </p:nvPr>
        </p:nvSpPr>
        <p:spPr/>
        <p:txBody>
          <a:bodyPr/>
          <a:lstStyle/>
          <a:p>
            <a:pPr marL="0" indent="0">
              <a:buNone/>
            </a:pPr>
            <a:r>
              <a:rPr lang="en-US" dirty="0"/>
              <a:t>Every small-business owner also needs to establish a payment-terms </a:t>
            </a:r>
            <a:r>
              <a:rPr lang="en-US" dirty="0" smtClean="0"/>
              <a:t>policy.</a:t>
            </a:r>
            <a:r>
              <a:rPr lang="en-US" dirty="0"/>
              <a:t> </a:t>
            </a:r>
            <a:r>
              <a:rPr lang="en-US" dirty="0" smtClean="0"/>
              <a:t>Setting </a:t>
            </a:r>
            <a:r>
              <a:rPr lang="en-US" dirty="0"/>
              <a:t>payment terms covers deposits, progress payments and extending credit. It's important to establish clear, written payment terms with clients prior to providing services or delivering product. Your payment terms should be printed on your estimate forms, included in formal contracts and work orders, and printed on your final invoices and monthly account statements.</a:t>
            </a:r>
          </a:p>
        </p:txBody>
      </p:sp>
    </p:spTree>
    <p:extLst>
      <p:ext uri="{BB962C8B-B14F-4D97-AF65-F5344CB8AC3E}">
        <p14:creationId xmlns:p14="http://schemas.microsoft.com/office/powerpoint/2010/main" val="3326878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Securing </a:t>
            </a:r>
            <a:r>
              <a:rPr lang="en-US" dirty="0" smtClean="0"/>
              <a:t>Deposits</a:t>
            </a:r>
            <a:endParaRPr lang="en-US" dirty="0"/>
          </a:p>
        </p:txBody>
      </p:sp>
      <p:sp>
        <p:nvSpPr>
          <p:cNvPr id="3" name="Content Placeholder 2"/>
          <p:cNvSpPr>
            <a:spLocks noGrp="1"/>
          </p:cNvSpPr>
          <p:nvPr>
            <p:ph idx="1"/>
          </p:nvPr>
        </p:nvSpPr>
        <p:spPr/>
        <p:txBody>
          <a:bodyPr/>
          <a:lstStyle/>
          <a:p>
            <a:pPr marL="0" indent="0">
              <a:buNone/>
            </a:pPr>
            <a:r>
              <a:rPr lang="en-US" dirty="0"/>
              <a:t>If you're run a service business, you have to get in the habit of asking clients for a deposit prior to providing services, especially if the work also involves product sales that have to be paid for by you in advance.  Your order form or contract should have the deposit information clearly stated</a:t>
            </a:r>
            <a:r>
              <a:rPr lang="en-US" dirty="0" smtClean="0"/>
              <a:t>. </a:t>
            </a:r>
            <a:r>
              <a:rPr lang="en-US" dirty="0"/>
              <a:t>Information on canceled orders or contracts and your refund policy should also be on your forms. </a:t>
            </a:r>
          </a:p>
        </p:txBody>
      </p:sp>
    </p:spTree>
    <p:extLst>
      <p:ext uri="{BB962C8B-B14F-4D97-AF65-F5344CB8AC3E}">
        <p14:creationId xmlns:p14="http://schemas.microsoft.com/office/powerpoint/2010/main" val="35197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Progress payments are also a way to ensure that you do not leave yourself open to financial risk</a:t>
            </a:r>
            <a:r>
              <a:rPr lang="en-US" dirty="0" smtClean="0"/>
              <a:t>. </a:t>
            </a:r>
            <a:r>
              <a:rPr lang="en-US" dirty="0"/>
              <a:t> The key to successfully securing progress payments is to prearrange your contract and payment terms. Agree on the amount that will be due at various stages of the project. Or you may arrange for more concrete progress payments based on indicators that are relevant to the specific scope of work, the job or the services provided. </a:t>
            </a:r>
          </a:p>
        </p:txBody>
      </p:sp>
      <p:sp>
        <p:nvSpPr>
          <p:cNvPr id="4" name="Title 3"/>
          <p:cNvSpPr>
            <a:spLocks noGrp="1"/>
          </p:cNvSpPr>
          <p:nvPr>
            <p:ph type="title"/>
          </p:nvPr>
        </p:nvSpPr>
        <p:spPr/>
        <p:txBody>
          <a:bodyPr>
            <a:normAutofit/>
          </a:bodyPr>
          <a:lstStyle/>
          <a:p>
            <a:pPr algn="ctr"/>
            <a:r>
              <a:rPr lang="en-US" dirty="0"/>
              <a:t>Progress </a:t>
            </a:r>
            <a:r>
              <a:rPr lang="en-US" dirty="0" smtClean="0"/>
              <a:t>Payments</a:t>
            </a:r>
            <a:endParaRPr lang="en-US" dirty="0"/>
          </a:p>
        </p:txBody>
      </p:sp>
    </p:spTree>
    <p:extLst>
      <p:ext uri="{BB962C8B-B14F-4D97-AF65-F5344CB8AC3E}">
        <p14:creationId xmlns:p14="http://schemas.microsoft.com/office/powerpoint/2010/main" val="2505440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526</Words>
  <Application>Microsoft Office PowerPoint</Application>
  <PresentationFormat>Widescreen</PresentationFormat>
  <Paragraphs>26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Money Management Outline </vt:lpstr>
      <vt:lpstr>Opening a Bank Account</vt:lpstr>
      <vt:lpstr>Bookkeeping</vt:lpstr>
      <vt:lpstr>Accepting Cash, Checks and Debit Cards</vt:lpstr>
      <vt:lpstr>Opening a Credit Card Merchant Account</vt:lpstr>
      <vt:lpstr>Online Payment Services</vt:lpstr>
      <vt:lpstr>Establishing Payment Terms</vt:lpstr>
      <vt:lpstr>Securing Deposits</vt:lpstr>
      <vt:lpstr>Progress Payments</vt:lpstr>
      <vt:lpstr>Extending Credit</vt:lpstr>
      <vt:lpstr>Debt Collection</vt:lpstr>
      <vt:lpstr>Debt Collection Pt.2</vt:lpstr>
      <vt:lpstr>Bibliography </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 Management Outline</dc:title>
  <dc:creator>Barksdale, ReJon D</dc:creator>
  <cp:lastModifiedBy>Barksdale, ReJon D</cp:lastModifiedBy>
  <cp:revision>3</cp:revision>
  <dcterms:created xsi:type="dcterms:W3CDTF">2016-02-25T14:41:35Z</dcterms:created>
  <dcterms:modified xsi:type="dcterms:W3CDTF">2016-02-25T14:54:10Z</dcterms:modified>
</cp:coreProperties>
</file>